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3.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Lst>
  <p:notesMasterIdLst>
    <p:notesMasterId r:id="rId20"/>
  </p:notesMasterIdLst>
  <p:handoutMasterIdLst>
    <p:handoutMasterId r:id="rId21"/>
  </p:handoutMasterIdLst>
  <p:sldIdLst>
    <p:sldId id="912" r:id="rId8"/>
    <p:sldId id="913" r:id="rId9"/>
    <p:sldId id="914" r:id="rId10"/>
    <p:sldId id="915" r:id="rId11"/>
    <p:sldId id="916" r:id="rId12"/>
    <p:sldId id="917" r:id="rId13"/>
    <p:sldId id="918" r:id="rId14"/>
    <p:sldId id="919" r:id="rId15"/>
    <p:sldId id="924" r:id="rId16"/>
    <p:sldId id="927" r:id="rId17"/>
    <p:sldId id="853" r:id="rId18"/>
    <p:sldId id="906" r:id="rId19"/>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2048" autoAdjust="0"/>
  </p:normalViewPr>
  <p:slideViewPr>
    <p:cSldViewPr snapToGrid="0">
      <p:cViewPr varScale="1">
        <p:scale>
          <a:sx n="65" d="100"/>
          <a:sy n="65" d="100"/>
        </p:scale>
        <p:origin x="900" y="7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1/14/2015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1/14/2015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66544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1/14/2015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8806872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1/14/2015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12</a:t>
            </a:fld>
            <a:endParaRPr lang="en-US" dirty="0"/>
          </a:p>
        </p:txBody>
      </p:sp>
    </p:spTree>
    <p:extLst>
      <p:ext uri="{BB962C8B-B14F-4D97-AF65-F5344CB8AC3E}">
        <p14:creationId xmlns:p14="http://schemas.microsoft.com/office/powerpoint/2010/main" val="24383631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028721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24485377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277656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925698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2181879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4294602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76797597"/>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28695002"/>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942650284"/>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480294588"/>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61917082"/>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7506399"/>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78436657"/>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3643939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76048141"/>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1201616"/>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16904567"/>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2546762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7741487"/>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3907069272"/>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497782755"/>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879121921"/>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4107803506"/>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801434410"/>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974407119"/>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074901323"/>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338372505"/>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113893"/>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2464715"/>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442963"/>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2681519"/>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0866757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13738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246003791"/>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96426186"/>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3950945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478939217"/>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37872943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78352894"/>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4026194"/>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461462324"/>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892816712"/>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62897224"/>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12619420"/>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877590"/>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7094888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9763101"/>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87244289"/>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7243269"/>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284911237"/>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8106289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698816717"/>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6217387"/>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3901170"/>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216732525"/>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429755650"/>
      </p:ext>
    </p:extLst>
  </p:cSld>
  <p:clrMapOvr>
    <a:masterClrMapping/>
  </p:clrMapOvr>
  <p:transition>
    <p:fade/>
  </p:transition>
  <p:timing>
    <p:tnLst>
      <p:par>
        <p:cTn id="1" dur="indefinite" restart="never" nodeType="tmRoot"/>
      </p:par>
    </p:tnLst>
  </p:timing>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588582965"/>
      </p:ext>
    </p:extLst>
  </p:cSld>
  <p:clrMapOvr>
    <a:masterClrMapping/>
  </p:clrMapOvr>
  <p:transition>
    <p:fade/>
  </p:transition>
  <p:timing>
    <p:tnLst>
      <p:par>
        <p:cTn id="1" dur="indefinite" restart="never" nodeType="tmRoot"/>
      </p:par>
    </p:tnLst>
  </p:timing>
  <p:hf hdr="0"/>
</p:sldLayout>
</file>

<file path=ppt/slideLayouts/slideLayout91.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499800735"/>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554468814"/>
      </p:ext>
    </p:extLst>
  </p:cSld>
  <p:clrMapOvr>
    <a:masterClrMapping/>
  </p:clrMapOvr>
  <p:transition>
    <p:fade/>
  </p:transition>
  <p:timing>
    <p:tnLst>
      <p:par>
        <p:cTn id="1" dur="indefinite" restart="never" nodeType="tmRoot"/>
      </p:par>
    </p:tnLst>
  </p:timing>
  <p:hf hdr="0"/>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99568807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9342706"/>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20438203"/>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2.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34" Type="http://schemas.openxmlformats.org/officeDocument/2006/relationships/slideLayout" Target="../slideLayouts/slideLayout68.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37" Type="http://schemas.openxmlformats.org/officeDocument/2006/relationships/image" Target="../media/image4.png"/><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36" Type="http://schemas.openxmlformats.org/officeDocument/2006/relationships/image" Target="../media/image3.png"/><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slideLayout" Target="../slideLayouts/slideLayout86.xml"/><Relationship Id="rId26" Type="http://schemas.openxmlformats.org/officeDocument/2006/relationships/slideLayout" Target="../slideLayouts/slideLayout94.xml"/><Relationship Id="rId3" Type="http://schemas.openxmlformats.org/officeDocument/2006/relationships/slideLayout" Target="../slideLayouts/slideLayout71.xml"/><Relationship Id="rId21" Type="http://schemas.openxmlformats.org/officeDocument/2006/relationships/slideLayout" Target="../slideLayouts/slideLayout89.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slideLayout" Target="../slideLayouts/slideLayout93.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20" Type="http://schemas.openxmlformats.org/officeDocument/2006/relationships/slideLayout" Target="../slideLayouts/slideLayout88.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24" Type="http://schemas.openxmlformats.org/officeDocument/2006/relationships/slideLayout" Target="../slideLayouts/slideLayout92.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23" Type="http://schemas.openxmlformats.org/officeDocument/2006/relationships/slideLayout" Target="../slideLayouts/slideLayout91.xml"/><Relationship Id="rId28" Type="http://schemas.openxmlformats.org/officeDocument/2006/relationships/theme" Target="../theme/theme4.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 Id="rId27" Type="http://schemas.openxmlformats.org/officeDocument/2006/relationships/slideLayout" Target="../slideLayouts/slideLayout9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8" r:id="rId21"/>
    <p:sldLayoutId id="2147484149" r:id="rId2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962089246"/>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46665098"/>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09" r:id="rId23"/>
    <p:sldLayoutId id="2147484210" r:id="rId24"/>
    <p:sldLayoutId id="2147484211" r:id="rId25"/>
    <p:sldLayoutId id="2147484212" r:id="rId26"/>
    <p:sldLayoutId id="2147484213" r:id="rId27"/>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4.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4.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4.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5.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85.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Getting Started with Office 365 APIs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06054269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Accessing mail messages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700300558"/>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Overview</a:t>
            </a:r>
          </a:p>
          <a:p>
            <a:r>
              <a:rPr lang="en-US" dirty="0"/>
              <a:t>Connected Services</a:t>
            </a:r>
          </a:p>
          <a:p>
            <a:r>
              <a:rPr lang="en-US" dirty="0"/>
              <a:t>Paging Support</a:t>
            </a:r>
          </a:p>
          <a:p>
            <a:r>
              <a:rPr lang="en-US" dirty="0"/>
              <a:t>CRUD Support</a:t>
            </a:r>
          </a:p>
          <a:p>
            <a:r>
              <a:rPr lang="en-US" dirty="0"/>
              <a:t>Exchange Operations using REST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273238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40143498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Office 365 </a:t>
            </a:r>
            <a:r>
              <a:rPr lang="en-US" sz="4400" dirty="0" smtClean="0"/>
              <a:t>APIs for Calendar, Mail and Contacts</a:t>
            </a:r>
            <a:endParaRPr lang="en-US" sz="4400" dirty="0"/>
          </a:p>
        </p:txBody>
      </p:sp>
      <p:sp>
        <p:nvSpPr>
          <p:cNvPr id="7" name="Text Placeholder 6"/>
          <p:cNvSpPr>
            <a:spLocks noGrp="1"/>
          </p:cNvSpPr>
          <p:nvPr>
            <p:ph type="body" sz="quarter" idx="10"/>
          </p:nvPr>
        </p:nvSpPr>
        <p:spPr/>
        <p:txBody>
          <a:bodyPr/>
          <a:lstStyle/>
          <a:p>
            <a:r>
              <a:rPr lang="en-US" sz="3600" dirty="0" smtClean="0"/>
              <a:t>Office 365 APIs </a:t>
            </a:r>
          </a:p>
          <a:p>
            <a:pPr lvl="1"/>
            <a:r>
              <a:rPr lang="en-US" sz="2000" dirty="0" smtClean="0"/>
              <a:t>Mail Message API</a:t>
            </a:r>
            <a:endParaRPr lang="en-US" sz="2000" dirty="0"/>
          </a:p>
          <a:p>
            <a:pPr lvl="1"/>
            <a:r>
              <a:rPr lang="en-US" sz="2000" dirty="0" smtClean="0"/>
              <a:t>Calendar Events API</a:t>
            </a:r>
            <a:endParaRPr lang="en-US" sz="2000" dirty="0"/>
          </a:p>
          <a:p>
            <a:pPr lvl="1"/>
            <a:r>
              <a:rPr lang="en-US" sz="2000" dirty="0" smtClean="0"/>
              <a:t>Contacts API</a:t>
            </a:r>
            <a:endParaRPr lang="en-US" sz="2000" dirty="0"/>
          </a:p>
          <a:p>
            <a:pPr>
              <a:lnSpc>
                <a:spcPct val="150000"/>
              </a:lnSpc>
            </a:pPr>
            <a:r>
              <a:rPr lang="en-US" sz="3600" dirty="0"/>
              <a:t>Office </a:t>
            </a:r>
            <a:r>
              <a:rPr lang="en-US" sz="3600" dirty="0" smtClean="0"/>
              <a:t>365 APIs accessible through REST</a:t>
            </a:r>
          </a:p>
          <a:p>
            <a:pPr lvl="1"/>
            <a:r>
              <a:rPr lang="en-US" sz="1800" b="1" dirty="0"/>
              <a:t>https://</a:t>
            </a:r>
            <a:r>
              <a:rPr lang="en-US" sz="1800" b="1" dirty="0" smtClean="0"/>
              <a:t>outlook.office365.com/api/v1.0/me/messages</a:t>
            </a:r>
            <a:endParaRPr lang="en-US" sz="1800" b="1" dirty="0"/>
          </a:p>
          <a:p>
            <a:pPr lvl="1"/>
            <a:r>
              <a:rPr lang="en-US" sz="1800" b="1" dirty="0"/>
              <a:t>https</a:t>
            </a:r>
            <a:r>
              <a:rPr lang="en-US" sz="1800" b="1" dirty="0" smtClean="0"/>
              <a:t>://outlook.office365.com/api/v1.0/me/events</a:t>
            </a:r>
            <a:endParaRPr lang="en-US" sz="1800" b="1" dirty="0"/>
          </a:p>
          <a:p>
            <a:pPr lvl="1"/>
            <a:r>
              <a:rPr lang="en-US" sz="1800" b="1" dirty="0" smtClean="0"/>
              <a:t>https</a:t>
            </a:r>
            <a:r>
              <a:rPr lang="en-US" sz="1800" b="1" dirty="0"/>
              <a:t>://</a:t>
            </a:r>
            <a:r>
              <a:rPr lang="en-US" sz="1800" b="1" dirty="0" smtClean="0"/>
              <a:t>outlook.office365.com/api/v1.0/me/contacts</a:t>
            </a:r>
          </a:p>
          <a:p>
            <a:pPr>
              <a:lnSpc>
                <a:spcPct val="150000"/>
              </a:lnSpc>
            </a:pPr>
            <a:r>
              <a:rPr lang="en-US" sz="3600" dirty="0" smtClean="0"/>
              <a:t>Office 365 APIs accessible through </a:t>
            </a:r>
            <a:r>
              <a:rPr lang="en-US" sz="3600" dirty="0" err="1" smtClean="0"/>
              <a:t>OutlookServicesClient</a:t>
            </a:r>
            <a:endParaRPr lang="en-US" sz="3600" dirty="0" smtClean="0"/>
          </a:p>
          <a:p>
            <a:pPr lvl="1"/>
            <a:r>
              <a:rPr lang="en-US" sz="2000" dirty="0" smtClean="0"/>
              <a:t>A library which abstracts away sending and receiving REST request</a:t>
            </a:r>
            <a:endParaRPr lang="en-US" sz="2000"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24152102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Mail Messages</a:t>
            </a:r>
            <a:endParaRPr lang="en-US" dirty="0"/>
          </a:p>
        </p:txBody>
      </p:sp>
      <p:sp>
        <p:nvSpPr>
          <p:cNvPr id="3" name="Text Placeholder 2"/>
          <p:cNvSpPr>
            <a:spLocks noGrp="1"/>
          </p:cNvSpPr>
          <p:nvPr>
            <p:ph type="body" sz="quarter" idx="10"/>
          </p:nvPr>
        </p:nvSpPr>
        <p:spPr/>
        <p:txBody>
          <a:bodyPr/>
          <a:lstStyle/>
          <a:p>
            <a:r>
              <a:rPr lang="en-US" sz="3600" dirty="0" smtClean="0"/>
              <a:t>Common API operations</a:t>
            </a:r>
          </a:p>
          <a:p>
            <a:pPr lvl="1"/>
            <a:r>
              <a:rPr lang="en-US" sz="2000" dirty="0" smtClean="0"/>
              <a:t>Reading messages</a:t>
            </a:r>
          </a:p>
          <a:p>
            <a:pPr lvl="1"/>
            <a:r>
              <a:rPr lang="en-US" sz="2000" dirty="0" smtClean="0"/>
              <a:t>Deleting messages</a:t>
            </a:r>
          </a:p>
          <a:p>
            <a:pPr lvl="1"/>
            <a:r>
              <a:rPr lang="en-US" sz="2000" dirty="0" smtClean="0"/>
              <a:t>Sending messages</a:t>
            </a:r>
          </a:p>
          <a:p>
            <a:pPr lvl="1"/>
            <a:r>
              <a:rPr lang="en-US" sz="2000" dirty="0" smtClean="0"/>
              <a:t>Working with attachments</a:t>
            </a:r>
            <a:endParaRPr lang="en-US" sz="20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3</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rotWithShape="1">
          <a:blip r:embed="rId2"/>
          <a:srcRect r="31892"/>
          <a:stretch/>
        </p:blipFill>
        <p:spPr>
          <a:xfrm>
            <a:off x="1081386" y="3646800"/>
            <a:ext cx="8462173" cy="2862485"/>
          </a:xfrm>
          <a:prstGeom prst="rect">
            <a:avLst/>
          </a:prstGeom>
          <a:ln>
            <a:solidFill>
              <a:schemeClr val="bg1">
                <a:lumMod val="50000"/>
              </a:schemeClr>
            </a:solidFill>
          </a:ln>
        </p:spPr>
      </p:pic>
      <p:sp>
        <p:nvSpPr>
          <p:cNvPr id="7" name="Rectangle 6"/>
          <p:cNvSpPr/>
          <p:nvPr/>
        </p:nvSpPr>
        <p:spPr bwMode="auto">
          <a:xfrm>
            <a:off x="8425636" y="794883"/>
            <a:ext cx="1997813" cy="37394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latin typeface="Arial" panose="020B0604020202020204" pitchFamily="34" charset="0"/>
                <a:ea typeface="Segoe UI" pitchFamily="34" charset="0"/>
                <a:cs typeface="Arial" panose="020B0604020202020204" pitchFamily="34" charset="0"/>
              </a:rPr>
              <a:t>Message</a:t>
            </a:r>
          </a:p>
        </p:txBody>
      </p:sp>
      <p:pic>
        <p:nvPicPr>
          <p:cNvPr id="9" name="Picture 8"/>
          <p:cNvPicPr>
            <a:picLocks noChangeAspect="1"/>
          </p:cNvPicPr>
          <p:nvPr/>
        </p:nvPicPr>
        <p:blipFill>
          <a:blip r:embed="rId3"/>
          <a:stretch>
            <a:fillRect/>
          </a:stretch>
        </p:blipFill>
        <p:spPr>
          <a:xfrm>
            <a:off x="8381685" y="1131862"/>
            <a:ext cx="2085714" cy="3723809"/>
          </a:xfrm>
          <a:prstGeom prst="rect">
            <a:avLst/>
          </a:prstGeom>
        </p:spPr>
      </p:pic>
    </p:spTree>
    <p:extLst>
      <p:ext uri="{BB962C8B-B14F-4D97-AF65-F5344CB8AC3E}">
        <p14:creationId xmlns:p14="http://schemas.microsoft.com/office/powerpoint/2010/main" val="421078194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Calendar Events</a:t>
            </a:r>
            <a:endParaRPr lang="en-US" dirty="0"/>
          </a:p>
        </p:txBody>
      </p:sp>
      <p:sp>
        <p:nvSpPr>
          <p:cNvPr id="3" name="Text Placeholder 2"/>
          <p:cNvSpPr>
            <a:spLocks noGrp="1"/>
          </p:cNvSpPr>
          <p:nvPr>
            <p:ph type="body" sz="quarter" idx="10"/>
          </p:nvPr>
        </p:nvSpPr>
        <p:spPr>
          <a:xfrm>
            <a:off x="531265" y="1489840"/>
            <a:ext cx="11149013" cy="2043636"/>
          </a:xfrm>
        </p:spPr>
        <p:txBody>
          <a:bodyPr/>
          <a:lstStyle/>
          <a:p>
            <a:r>
              <a:rPr lang="en-US" sz="3600" dirty="0"/>
              <a:t>Common API operations</a:t>
            </a:r>
          </a:p>
          <a:p>
            <a:pPr lvl="1"/>
            <a:r>
              <a:rPr lang="en-US" sz="2000" dirty="0"/>
              <a:t>Reading </a:t>
            </a:r>
            <a:r>
              <a:rPr lang="en-US" sz="2000" dirty="0" smtClean="0"/>
              <a:t>events for specific date range</a:t>
            </a:r>
            <a:endParaRPr lang="en-US" sz="2000" dirty="0"/>
          </a:p>
          <a:p>
            <a:pPr lvl="1"/>
            <a:r>
              <a:rPr lang="en-US" sz="2000" dirty="0" smtClean="0"/>
              <a:t>Creating events</a:t>
            </a:r>
          </a:p>
          <a:p>
            <a:pPr lvl="1"/>
            <a:r>
              <a:rPr lang="en-US" sz="2000" dirty="0"/>
              <a:t>Deleting events</a:t>
            </a:r>
          </a:p>
          <a:p>
            <a:pPr lvl="1"/>
            <a:r>
              <a:rPr lang="en-US" sz="2000" dirty="0" smtClean="0"/>
              <a:t>Editing events</a:t>
            </a:r>
            <a:endParaRPr lang="en-US" sz="20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4</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stretch>
            <a:fillRect/>
          </a:stretch>
        </p:blipFill>
        <p:spPr>
          <a:xfrm>
            <a:off x="3380198" y="2853731"/>
            <a:ext cx="7536389" cy="2737631"/>
          </a:xfrm>
          <a:prstGeom prst="rect">
            <a:avLst/>
          </a:prstGeom>
          <a:solidFill>
            <a:schemeClr val="bg1">
              <a:lumMod val="65000"/>
            </a:schemeClr>
          </a:solidFill>
          <a:ln>
            <a:solidFill>
              <a:schemeClr val="bg1">
                <a:lumMod val="50000"/>
              </a:schemeClr>
            </a:solidFill>
          </a:ln>
        </p:spPr>
      </p:pic>
      <p:sp>
        <p:nvSpPr>
          <p:cNvPr id="10" name="Rectangle 9"/>
          <p:cNvSpPr/>
          <p:nvPr/>
        </p:nvSpPr>
        <p:spPr bwMode="auto">
          <a:xfrm>
            <a:off x="9708891" y="1784691"/>
            <a:ext cx="2075754" cy="37394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latin typeface="Arial" panose="020B0604020202020204" pitchFamily="34" charset="0"/>
                <a:ea typeface="Segoe UI" pitchFamily="34" charset="0"/>
                <a:cs typeface="Arial" panose="020B0604020202020204" pitchFamily="34" charset="0"/>
              </a:rPr>
              <a:t>Event</a:t>
            </a:r>
          </a:p>
        </p:txBody>
      </p:sp>
      <p:pic>
        <p:nvPicPr>
          <p:cNvPr id="5" name="Picture 4"/>
          <p:cNvPicPr>
            <a:picLocks noChangeAspect="1"/>
          </p:cNvPicPr>
          <p:nvPr/>
        </p:nvPicPr>
        <p:blipFill>
          <a:blip r:embed="rId3"/>
          <a:stretch>
            <a:fillRect/>
          </a:stretch>
        </p:blipFill>
        <p:spPr>
          <a:xfrm>
            <a:off x="9719390" y="2146608"/>
            <a:ext cx="2057143" cy="3761905"/>
          </a:xfrm>
          <a:prstGeom prst="rect">
            <a:avLst/>
          </a:prstGeom>
        </p:spPr>
      </p:pic>
    </p:spTree>
    <p:extLst>
      <p:ext uri="{BB962C8B-B14F-4D97-AF65-F5344CB8AC3E}">
        <p14:creationId xmlns:p14="http://schemas.microsoft.com/office/powerpoint/2010/main" val="406111554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Contacts</a:t>
            </a:r>
            <a:endParaRPr lang="en-US" dirty="0"/>
          </a:p>
        </p:txBody>
      </p:sp>
      <p:sp>
        <p:nvSpPr>
          <p:cNvPr id="3" name="Text Placeholder 2"/>
          <p:cNvSpPr>
            <a:spLocks noGrp="1"/>
          </p:cNvSpPr>
          <p:nvPr>
            <p:ph type="body" sz="quarter" idx="10"/>
          </p:nvPr>
        </p:nvSpPr>
        <p:spPr/>
        <p:txBody>
          <a:bodyPr/>
          <a:lstStyle/>
          <a:p>
            <a:r>
              <a:rPr lang="en-US" sz="3600" dirty="0"/>
              <a:t>Common API operations</a:t>
            </a:r>
          </a:p>
          <a:p>
            <a:pPr lvl="1"/>
            <a:r>
              <a:rPr lang="en-US" sz="2000" dirty="0" smtClean="0"/>
              <a:t>Reading contacts</a:t>
            </a:r>
          </a:p>
          <a:p>
            <a:pPr lvl="1"/>
            <a:r>
              <a:rPr lang="en-US" sz="2000" dirty="0" smtClean="0"/>
              <a:t>Searching for contacts</a:t>
            </a:r>
          </a:p>
          <a:p>
            <a:pPr lvl="1"/>
            <a:r>
              <a:rPr lang="en-US" sz="2000" dirty="0" smtClean="0"/>
              <a:t>Creating contacts</a:t>
            </a:r>
            <a:endParaRPr lang="en-US" sz="2000" dirty="0"/>
          </a:p>
          <a:p>
            <a:pPr lvl="1"/>
            <a:r>
              <a:rPr lang="en-US" sz="2000" dirty="0"/>
              <a:t>Deleting </a:t>
            </a:r>
            <a:r>
              <a:rPr lang="en-US" sz="2000" dirty="0" smtClean="0"/>
              <a:t>contacts</a:t>
            </a:r>
            <a:endParaRPr lang="en-US" sz="2000" dirty="0"/>
          </a:p>
          <a:p>
            <a:pPr lvl="1"/>
            <a:r>
              <a:rPr lang="en-US" sz="2000" dirty="0"/>
              <a:t>Editing events</a:t>
            </a:r>
          </a:p>
          <a:p>
            <a:endParaRPr lang="en-US" dirty="0"/>
          </a:p>
        </p:txBody>
      </p:sp>
      <p:sp>
        <p:nvSpPr>
          <p:cNvPr id="4" name="Slide Number Placeholder 3"/>
          <p:cNvSpPr>
            <a:spLocks noGrp="1"/>
          </p:cNvSpPr>
          <p:nvPr>
            <p:ph type="sldNum" sz="quarter" idx="12"/>
          </p:nvPr>
        </p:nvSpPr>
        <p:spPr>
          <a:xfrm>
            <a:off x="520700" y="6502297"/>
            <a:ext cx="560686" cy="219456"/>
          </a:xfrm>
        </p:spPr>
        <p:txBody>
          <a:bodyPr/>
          <a:lstStyle/>
          <a:p>
            <a:fld id="{727B4C2D-45E2-4621-8491-2995EB46A674}" type="slidenum">
              <a:rPr lang="en-US" smtClean="0">
                <a:gradFill>
                  <a:gsLst>
                    <a:gs pos="100000">
                      <a:srgbClr val="797A7D"/>
                    </a:gs>
                    <a:gs pos="0">
                      <a:srgbClr val="797A7D"/>
                    </a:gs>
                  </a:gsLst>
                  <a:lin ang="5400000" scaled="0"/>
                </a:gradFill>
              </a:rPr>
              <a:pPr/>
              <a:t>5</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rotWithShape="1">
          <a:blip r:embed="rId2"/>
          <a:srcRect b="21734"/>
          <a:stretch/>
        </p:blipFill>
        <p:spPr>
          <a:xfrm>
            <a:off x="1623317" y="4055168"/>
            <a:ext cx="8293643" cy="2447129"/>
          </a:xfrm>
          <a:prstGeom prst="rect">
            <a:avLst/>
          </a:prstGeom>
          <a:ln>
            <a:solidFill>
              <a:schemeClr val="bg1">
                <a:lumMod val="50000"/>
              </a:schemeClr>
            </a:solidFill>
          </a:ln>
        </p:spPr>
      </p:pic>
      <p:sp>
        <p:nvSpPr>
          <p:cNvPr id="8" name="Rectangle 7"/>
          <p:cNvSpPr/>
          <p:nvPr/>
        </p:nvSpPr>
        <p:spPr bwMode="auto">
          <a:xfrm>
            <a:off x="7454569" y="1945448"/>
            <a:ext cx="2952750" cy="37394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latin typeface="Arial" panose="020B0604020202020204" pitchFamily="34" charset="0"/>
                <a:ea typeface="Segoe UI" pitchFamily="34" charset="0"/>
                <a:cs typeface="Arial" panose="020B0604020202020204" pitchFamily="34" charset="0"/>
              </a:rPr>
              <a:t>Contact</a:t>
            </a:r>
          </a:p>
        </p:txBody>
      </p:sp>
      <p:pic>
        <p:nvPicPr>
          <p:cNvPr id="1026" name="Picture 2" descr="D:\Users\andrew\AppData\Local\Temp\SNAGHTML379cbf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4729" y="2319397"/>
            <a:ext cx="3190875" cy="2809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449277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Connected Services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174536961"/>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Connected Services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7</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2"/>
          <a:stretch>
            <a:fillRect/>
          </a:stretch>
        </p:blipFill>
        <p:spPr>
          <a:xfrm>
            <a:off x="1448781" y="1648192"/>
            <a:ext cx="3791039" cy="2823579"/>
          </a:xfrm>
          <a:prstGeom prst="rect">
            <a:avLst/>
          </a:prstGeom>
          <a:ln>
            <a:solidFill>
              <a:schemeClr val="bg1">
                <a:lumMod val="85000"/>
              </a:schemeClr>
            </a:solidFill>
          </a:ln>
        </p:spPr>
      </p:pic>
      <p:pic>
        <p:nvPicPr>
          <p:cNvPr id="5" name="Picture 4"/>
          <p:cNvPicPr>
            <a:picLocks noChangeAspect="1"/>
          </p:cNvPicPr>
          <p:nvPr/>
        </p:nvPicPr>
        <p:blipFill>
          <a:blip r:embed="rId3"/>
          <a:stretch>
            <a:fillRect/>
          </a:stretch>
        </p:blipFill>
        <p:spPr>
          <a:xfrm>
            <a:off x="1417832" y="5212208"/>
            <a:ext cx="7010400" cy="1485900"/>
          </a:xfrm>
          <a:prstGeom prst="rect">
            <a:avLst/>
          </a:prstGeom>
          <a:solidFill>
            <a:schemeClr val="bg1">
              <a:lumMod val="50000"/>
            </a:schemeClr>
          </a:solidFill>
          <a:ln>
            <a:solidFill>
              <a:schemeClr val="bg1">
                <a:lumMod val="50000"/>
              </a:schemeClr>
            </a:solidFill>
          </a:ln>
        </p:spPr>
      </p:pic>
      <p:sp>
        <p:nvSpPr>
          <p:cNvPr id="8" name="Oval 7"/>
          <p:cNvSpPr/>
          <p:nvPr/>
        </p:nvSpPr>
        <p:spPr bwMode="auto">
          <a:xfrm>
            <a:off x="1417832" y="1234504"/>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1</a:t>
            </a:r>
          </a:p>
        </p:txBody>
      </p:sp>
      <p:sp>
        <p:nvSpPr>
          <p:cNvPr id="9" name="TextBox 8"/>
          <p:cNvSpPr txBox="1"/>
          <p:nvPr/>
        </p:nvSpPr>
        <p:spPr>
          <a:xfrm>
            <a:off x="1869896" y="1236092"/>
            <a:ext cx="3869072"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Project &gt; Add &gt; Connected Service…</a:t>
            </a:r>
          </a:p>
        </p:txBody>
      </p:sp>
      <p:sp>
        <p:nvSpPr>
          <p:cNvPr id="10" name="Oval 9"/>
          <p:cNvSpPr/>
          <p:nvPr/>
        </p:nvSpPr>
        <p:spPr bwMode="auto">
          <a:xfrm>
            <a:off x="1405844" y="4695186"/>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2</a:t>
            </a:r>
          </a:p>
        </p:txBody>
      </p:sp>
      <p:sp>
        <p:nvSpPr>
          <p:cNvPr id="11" name="TextBox 10"/>
          <p:cNvSpPr txBox="1"/>
          <p:nvPr/>
        </p:nvSpPr>
        <p:spPr>
          <a:xfrm>
            <a:off x="1857908" y="4696774"/>
            <a:ext cx="1840760"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Register your app</a:t>
            </a:r>
          </a:p>
        </p:txBody>
      </p:sp>
    </p:spTree>
    <p:extLst>
      <p:ext uri="{BB962C8B-B14F-4D97-AF65-F5344CB8AC3E}">
        <p14:creationId xmlns:p14="http://schemas.microsoft.com/office/powerpoint/2010/main" val="20239204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Connected Services Permissions</a:t>
            </a:r>
            <a:endParaRPr lang="en-US" dirty="0"/>
          </a:p>
        </p:txBody>
      </p:sp>
      <p:sp>
        <p:nvSpPr>
          <p:cNvPr id="4" name="Slide Number Placeholder 3"/>
          <p:cNvSpPr>
            <a:spLocks noGrp="1"/>
          </p:cNvSpPr>
          <p:nvPr>
            <p:ph type="sldNum" sz="quarter" idx="12"/>
          </p:nvPr>
        </p:nvSpPr>
        <p:spPr>
          <a:xfrm>
            <a:off x="2051549" y="6638544"/>
            <a:ext cx="560686" cy="219456"/>
          </a:xfrm>
          <a:prstGeom prst="rect">
            <a:avLst/>
          </a:prstGeom>
        </p:spPr>
        <p:txBody>
          <a:bodyPr/>
          <a:lstStyle/>
          <a:p>
            <a:fld id="{727B4C2D-45E2-4621-8491-2995EB46A674}" type="slidenum">
              <a:rPr lang="en-US" smtClean="0">
                <a:gradFill>
                  <a:gsLst>
                    <a:gs pos="100000">
                      <a:srgbClr val="797A7D"/>
                    </a:gs>
                    <a:gs pos="0">
                      <a:srgbClr val="797A7D"/>
                    </a:gs>
                  </a:gsLst>
                  <a:lin ang="5400000" scaled="0"/>
                </a:gradFill>
              </a:rPr>
              <a:pPr/>
              <a:t>8</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5236" y="1739819"/>
            <a:ext cx="5174955" cy="356036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635883"/>
            <a:ext cx="3810330" cy="188992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112" y="3954582"/>
            <a:ext cx="3810330" cy="2088061"/>
          </a:xfrm>
          <a:prstGeom prst="rect">
            <a:avLst/>
          </a:prstGeom>
        </p:spPr>
      </p:pic>
      <p:sp>
        <p:nvSpPr>
          <p:cNvPr id="8" name="Oval 7"/>
          <p:cNvSpPr/>
          <p:nvPr/>
        </p:nvSpPr>
        <p:spPr bwMode="auto">
          <a:xfrm>
            <a:off x="5455236" y="1326518"/>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3</a:t>
            </a:r>
          </a:p>
        </p:txBody>
      </p:sp>
      <p:sp>
        <p:nvSpPr>
          <p:cNvPr id="9" name="TextBox 8"/>
          <p:cNvSpPr txBox="1"/>
          <p:nvPr/>
        </p:nvSpPr>
        <p:spPr>
          <a:xfrm>
            <a:off x="5907300" y="1328106"/>
            <a:ext cx="3333990"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Select required app permissions</a:t>
            </a:r>
          </a:p>
        </p:txBody>
      </p:sp>
      <p:cxnSp>
        <p:nvCxnSpPr>
          <p:cNvPr id="10" name="Straight Arrow Connector 9"/>
          <p:cNvCxnSpPr/>
          <p:nvPr/>
        </p:nvCxnSpPr>
        <p:spPr>
          <a:xfrm flipH="1" flipV="1">
            <a:off x="4438436" y="2486346"/>
            <a:ext cx="2106202" cy="246580"/>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4592548" y="2876764"/>
            <a:ext cx="1952090" cy="1273996"/>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05611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Creating an MVC Project that uses Connected Services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400009277"/>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600</Words>
  <Application>Microsoft Office PowerPoint</Application>
  <PresentationFormat>Custom</PresentationFormat>
  <Paragraphs>74</Paragraphs>
  <Slides>12</Slides>
  <Notes>3</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12</vt:i4>
      </vt:variant>
    </vt:vector>
  </HeadingPairs>
  <TitlesOfParts>
    <vt:vector size="23" baseType="lpstr">
      <vt:lpstr>Arial</vt:lpstr>
      <vt:lpstr>Calibri</vt:lpstr>
      <vt:lpstr>Consolas</vt:lpstr>
      <vt:lpstr>Courier New</vt:lpstr>
      <vt:lpstr>Segoe UI</vt:lpstr>
      <vt:lpstr>Segoe UI Light</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Getting Started with Office 365 APIs</vt:lpstr>
      <vt:lpstr>Office 365 APIs for Calendar, Mail and Contacts</vt:lpstr>
      <vt:lpstr>Mail Messages</vt:lpstr>
      <vt:lpstr>Calendar Events</vt:lpstr>
      <vt:lpstr>Contacts</vt:lpstr>
      <vt:lpstr>Connected Services</vt:lpstr>
      <vt:lpstr>Adding Connected Services</vt:lpstr>
      <vt:lpstr>Connected Services Permissions</vt:lpstr>
      <vt:lpstr>PowerPoint Presentation</vt:lpstr>
      <vt:lpstr>PowerPoint Presentation</vt:lpstr>
      <vt:lpstr>Summary </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2015-01-14T19:16:03Z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